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402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68500e4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8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e6bfbe3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859f5d3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82b444b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ee695ce2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aee695ce2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解决涂色问题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6cb0bf568?pid=7e6bfbe3c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涂色问题是一种典型问题，一般是在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个不同区域中用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种不同颜色涂色，根据涂色要求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，如相邻区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域不涂同种颜色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，求不同的涂色方法种数.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6cb0bf568?pid=7e6bfbe3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1389" r="-116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cce461889?pid=1859f5d3a&amp;color=0,0,0&amp;tib=255,255,255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4560" y="1080000"/>
            <a:ext cx="7799832" cy="253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cce461889?pid=1859f5d3a&amp;color=0,0,0&amp;bbb=1"/>
          <p:cNvSpPr/>
          <p:nvPr/>
        </p:nvSpPr>
        <p:spPr>
          <a:xfrm>
            <a:off x="832104" y="3740904"/>
            <a:ext cx="10533888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心中有数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对于立体图形的涂色问题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可将空间问题平面化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转化为平面区域涂色问题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2）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种植问题可类比涂色问题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899ca8be8?vop=1&amp;pid=a82b444bb&amp;color=0,0,0&amp;bt=1&amp;bbb=1&amp;hb=1"/>
          <p:cNvSpPr/>
          <p:nvPr/>
        </p:nvSpPr>
        <p:spPr>
          <a:xfrm>
            <a:off x="832104" y="1080000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示例1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现提供5种不同的颜色给图中①②③④⑤这5个区域涂色，要求相邻的区域不能涂同1种颜色，每个区域只涂1种颜色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，则不同的</a:t>
            </a:r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涂色方案共有(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400" dirty="0"/>
          </a:p>
        </p:txBody>
      </p:sp>
      <p:pic>
        <p:nvPicPr>
          <p:cNvPr id="3" name="QC_4_BD.1_2#899ca8be8?vop=1&amp;pid=a82b444bb&amp;color=0,0,0&amp;tib=255,255,255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68696" y="1817362"/>
            <a:ext cx="1051560" cy="1051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4_AN.2_1#899ca8be8.bracket?vop=1&amp;pid=a82b444bb&amp;color=0,0,0&amp;vpa=1"/>
          <p:cNvSpPr/>
          <p:nvPr/>
        </p:nvSpPr>
        <p:spPr>
          <a:xfrm>
            <a:off x="2063210" y="1398770"/>
            <a:ext cx="2174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p:sp>
        <p:nvSpPr>
          <p:cNvPr id="5" name="QC_4_BD.1_3#899ca8be8.choices?vop=1&amp;pid=a82b444bb&amp;color=0,0,0&amp;bbb=1"/>
          <p:cNvSpPr/>
          <p:nvPr/>
        </p:nvSpPr>
        <p:spPr>
          <a:xfrm>
            <a:off x="832104" y="2998462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706497" algn="l"/>
                <a:tab pos="5374894" algn="l"/>
                <a:tab pos="8055991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480种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EX.3_1#899ca8be8?vop=1&amp;pid=a82b444bb&amp;color=0,0,0&amp;bbb=1"/>
              <p:cNvSpPr/>
              <p:nvPr/>
            </p:nvSpPr>
            <p:spPr>
              <a:xfrm>
                <a:off x="832104" y="3350252"/>
                <a:ext cx="10533888" cy="608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5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根据使用的颜色种数分类讨论求解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①②⑤③④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的顺序逐一涂色求解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根据区域的相邻关系求解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   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EX.3_1#899ca8be8?vop=1&amp;pid=a82b444bb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50252"/>
                <a:ext cx="10533888" cy="608330"/>
              </a:xfrm>
              <a:prstGeom prst="rect">
                <a:avLst/>
              </a:prstGeom>
              <a:blipFill>
                <a:blip r:embed="rId4"/>
                <a:stretch>
                  <a:fillRect l="-1042" b="-1919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4_AS.4_1#899ca8be8?vop=1&amp;pid=a82b444bb&amp;color=0,0,0&amp;bt=1&amp;bbb=1"/>
              <p:cNvSpPr/>
              <p:nvPr/>
            </p:nvSpPr>
            <p:spPr>
              <a:xfrm>
                <a:off x="832104" y="1080000"/>
                <a:ext cx="10533888" cy="47774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1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方法一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可按使用的颜色种数分类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最少可以用3种颜色，最多可以用5种颜色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若只用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种颜色涂色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同色且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不同的涂色方案有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若只用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种颜色涂色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，②④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不同色或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，①③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不同的涂色方案有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种颜色涂色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则不同的涂色方案有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故不同的涂色方案共有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60+240+120=420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方法二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①②⑤③④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的顺序涂色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第一步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涂区域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可以在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种颜色中任选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5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第二步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涂区域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在剩余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种颜色中任选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第三步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涂区域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⑤，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在剩余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种颜色中任选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第四步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涂区域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④，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涂相同颜色时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和区域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涂不同颜色时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根据分步乘法计数原理和分类加法计数原理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不同的涂色方案共有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5×4×3×(1×3+2×2)=420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方法三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①④⑤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两两相邻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不同的涂色方案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60×3=180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不同的涂色方案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当区域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不同色时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60×2×2=240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不同的涂色方案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1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根据分类加法计数原理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不同的涂色方案共有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180+240=420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C_4_AS.4_1#899ca8be8?vop=1&amp;pid=a82b444b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777423"/>
              </a:xfrm>
              <a:prstGeom prst="rect">
                <a:avLst/>
              </a:prstGeom>
              <a:blipFill>
                <a:blip r:embed="rId3"/>
                <a:stretch>
                  <a:fillRect l="-1042" t="-765" b="-229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5_1#ee7bb3e7f?vop=1&amp;pid=a82b444bb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如图所示，用4种不同的颜色涂三棱台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𝐴𝐵𝐶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的顶点，同一线段的端点不同色.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5_1#ee7bb3e7f?vop=1&amp;pid=a82b444bb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5_2#ee7bb3e7f?vop=1&amp;pid=a82b444bb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4688" y="1499227"/>
            <a:ext cx="1179576" cy="86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B_5_BD.6_1#a86a92acb?vop=1&amp;pid=ee7bb3e7f&amp;color=0,0,0&amp;bbb=1"/>
          <p:cNvSpPr/>
          <p:nvPr/>
        </p:nvSpPr>
        <p:spPr>
          <a:xfrm>
            <a:off x="832104" y="2502527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若每种颜色至少用1次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，则不同的涂法有</a:t>
            </a:r>
            <a:r>
              <a:rPr lang="en-US" altLang="zh-CN" sz="1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400" dirty="0"/>
          </a:p>
        </p:txBody>
      </p:sp>
      <p:sp>
        <p:nvSpPr>
          <p:cNvPr id="5" name="QB_5_AN.7_1#a86a92acb.blank?vop=1&amp;pid=ee7bb3e7f&amp;color=0,0,0&amp;vpa=2&amp;bbb=1"/>
          <p:cNvSpPr/>
          <p:nvPr/>
        </p:nvSpPr>
        <p:spPr>
          <a:xfrm>
            <a:off x="4520660" y="2462522"/>
            <a:ext cx="3952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216</a:t>
            </a:r>
            <a:endParaRPr lang="en-US" altLang="zh-CN" sz="1400" dirty="0"/>
          </a:p>
        </p:txBody>
      </p:sp>
      <p:sp>
        <p:nvSpPr>
          <p:cNvPr id="6" name="QB_5_EX.8_1#a86a92acb?vop=1&amp;pid=ee7bb3e7f&amp;color=0,0,0&amp;bbb=1"/>
          <p:cNvSpPr/>
          <p:nvPr/>
        </p:nvSpPr>
        <p:spPr>
          <a:xfrm>
            <a:off x="832104" y="2834695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根据涂色需要用到的颜色数量结合排列组合计算求解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B_5_AS.9_1#a86a92acb?vop=1&amp;pid=ee7bb3e7f&amp;color=0,0,0&amp;bbb=1"/>
              <p:cNvSpPr/>
              <p:nvPr/>
            </p:nvSpPr>
            <p:spPr>
              <a:xfrm>
                <a:off x="832104" y="3121017"/>
                <a:ext cx="10533888" cy="15936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先对上底面的顶点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进行涂色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再将剩下的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种颜色涂在下底面的顶点处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以涂在点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𝐴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处为例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可对点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的涂法进行分类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只能与点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若点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𝐵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𝐶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则点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𝐶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可在点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所涂的颜色中选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×(1+2)=216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7" name="QB_5_AS.9_1#a86a92acb?vop=1&amp;pid=ee7bb3e7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121017"/>
                <a:ext cx="10533888" cy="1593660"/>
              </a:xfrm>
              <a:prstGeom prst="rect">
                <a:avLst/>
              </a:prstGeom>
              <a:blipFill>
                <a:blip r:embed="rId5"/>
                <a:stretch>
                  <a:fillRect l="-1042" b="-689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_1#eb5a6fa87?vop=1&amp;pid=ee7bb3e7f&amp;color=0,0,0&amp;bt=1&amp;bbb=1"/>
          <p:cNvSpPr/>
          <p:nvPr/>
        </p:nvSpPr>
        <p:spPr>
          <a:xfrm>
            <a:off x="832104" y="11181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若颜色可以不用完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，则不同的涂法有</a:t>
            </a:r>
            <a:r>
              <a:rPr lang="en-US" altLang="zh-CN" sz="1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p:sp>
        <p:nvSpPr>
          <p:cNvPr id="3" name="QB_5_AN.11_1#eb5a6fa87.blank?vop=1&amp;pid=ee7bb3e7f&amp;color=0,0,0&amp;vpa=3&amp;bbb=1"/>
          <p:cNvSpPr/>
          <p:nvPr/>
        </p:nvSpPr>
        <p:spPr>
          <a:xfrm>
            <a:off x="4238085" y="1078095"/>
            <a:ext cx="3952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264</a:t>
            </a:r>
            <a:endParaRPr lang="en-US" altLang="zh-CN" sz="1400" dirty="0"/>
          </a:p>
        </p:txBody>
      </p:sp>
      <p:sp>
        <p:nvSpPr>
          <p:cNvPr id="4" name="QB_5_EX.12_1#eb5a6fa87?vop=1&amp;pid=ee7bb3e7f&amp;color=0,0,0&amp;bbb=1"/>
          <p:cNvSpPr/>
          <p:nvPr/>
        </p:nvSpPr>
        <p:spPr>
          <a:xfrm>
            <a:off x="832104" y="145026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应用分步乘法计数原理和分类加法计数原理求解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5_AS.13_1#eb5a6fa87?vop=1&amp;pid=ee7bb3e7f&amp;color=0,0,0&amp;bbb=1"/>
              <p:cNvSpPr/>
              <p:nvPr/>
            </p:nvSpPr>
            <p:spPr>
              <a:xfrm>
                <a:off x="832104" y="1736590"/>
                <a:ext cx="10533888" cy="9324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根据题意可得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种颜色有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×2=48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可知用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种颜色有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216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种不同的涂法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48+216=264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不同的涂法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B_5_AS.13_1#eb5a6fa87?vop=1&amp;pid=ee7bb3e7f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36590"/>
                <a:ext cx="10533888" cy="932498"/>
              </a:xfrm>
              <a:prstGeom prst="rect">
                <a:avLst/>
              </a:prstGeom>
              <a:blipFill>
                <a:blip r:embed="rId3"/>
                <a:stretch>
                  <a:fillRect l="-1042" b="-1176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31eba6e4d?pid=68500e4e8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解决涂色问题时，要注意观察题目所给图形的特征，例如待涂色区域的个数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、待涂色区域的相邻情况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等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，然后再根据图形的特征选择合适的解题方法，正确使用分类加法计数原理和分步乘法计数原理.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490</Words>
  <Application>Microsoft Office PowerPoint</Application>
  <PresentationFormat>宽屏</PresentationFormat>
  <Paragraphs>57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2025-10-20T02:40:16Z</dcterms:created>
  <dcterms:modified xsi:type="dcterms:W3CDTF">2025-10-20T02:52:10Z</dcterms:modified>
  <cp:category/>
  <cp:contentStatus/>
</cp:coreProperties>
</file>